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4"/>
  </p:handoutMasterIdLst>
  <p:sldIdLst>
    <p:sldId id="269" r:id="rId4"/>
    <p:sldId id="262" r:id="rId5"/>
    <p:sldId id="271" r:id="rId6"/>
    <p:sldId id="274" r:id="rId7"/>
    <p:sldId id="268" r:id="rId8"/>
    <p:sldId id="308" r:id="rId9"/>
    <p:sldId id="295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07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277" r:id="rId41"/>
    <p:sldId id="266" r:id="rId42"/>
    <p:sldId id="260" r:id="rId4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pPr/>
              <a:t>2022-03-10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 smtClean="0">
                <a:solidFill>
                  <a:schemeClr val="bg1"/>
                </a:solidFill>
                <a:cs typeface="Arial" pitchFamily="34" charset="0"/>
              </a:rPr>
              <a:t>한국거래소 상장주식 데이터분석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조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신채연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이종훈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공인배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1285095" y="816986"/>
            <a:ext cx="6562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앞에서 구했던 데이터를 가지고 최종적으로 서울시에 위치한 코스피 회사만 </a:t>
            </a:r>
            <a:r>
              <a:rPr lang="ko-KR" altLang="en-US" sz="1200" dirty="0" err="1" smtClean="0">
                <a:cs typeface="Arial" pitchFamily="34" charset="0"/>
              </a:rPr>
              <a:t>뽑아봄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1094803" y="28617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7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서울특별시에 위치한 코스피 상장회사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뽑아보기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!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r="5955"/>
          <a:stretch>
            <a:fillRect/>
          </a:stretch>
        </p:blipFill>
        <p:spPr>
          <a:xfrm>
            <a:off x="1094803" y="1440133"/>
            <a:ext cx="10307522" cy="4551565"/>
          </a:xfrm>
        </p:spPr>
      </p:pic>
    </p:spTree>
    <p:extLst>
      <p:ext uri="{BB962C8B-B14F-4D97-AF65-F5344CB8AC3E}">
        <p14:creationId xmlns:p14="http://schemas.microsoft.com/office/powerpoint/2010/main" val="18417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237246" y="6127130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8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연도별 데이터분석을 위해 년도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파생변수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생성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787622" y="345583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9.ListingYear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파생변수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만들기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38" name="그림 개체 틀 3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 b="4854"/>
          <a:stretch>
            <a:fillRect/>
          </a:stretch>
        </p:blipFill>
        <p:spPr>
          <a:xfrm>
            <a:off x="238335" y="731521"/>
            <a:ext cx="4259213" cy="4818474"/>
          </a:xfr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2" y="815630"/>
            <a:ext cx="5105696" cy="50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1094803" y="28617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10.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연도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파생변수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추가한 국내주식시장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df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82" y="82076"/>
            <a:ext cx="5108951" cy="2509528"/>
          </a:xfrm>
          <a:prstGeom prst="rect">
            <a:avLst/>
          </a:prstGeom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0" b="18410"/>
          <a:stretch>
            <a:fillRect/>
          </a:stretch>
        </p:blipFill>
        <p:spPr>
          <a:xfrm>
            <a:off x="428885" y="2505941"/>
            <a:ext cx="11458575" cy="41846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1285096" y="816986"/>
            <a:ext cx="5317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기존에 </a:t>
            </a:r>
            <a:r>
              <a:rPr lang="en-US" altLang="ko-KR" sz="1200" dirty="0" err="1" smtClean="0">
                <a:cs typeface="Arial" pitchFamily="34" charset="0"/>
              </a:rPr>
              <a:t>ListingDate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ko-KR" altLang="en-US" sz="1200" dirty="0" smtClean="0">
                <a:cs typeface="Arial" pitchFamily="34" charset="0"/>
              </a:rPr>
              <a:t>말고 </a:t>
            </a:r>
            <a:r>
              <a:rPr lang="en-US" altLang="ko-KR" sz="1200" dirty="0" smtClean="0">
                <a:cs typeface="Arial" pitchFamily="34" charset="0"/>
              </a:rPr>
              <a:t>year</a:t>
            </a:r>
            <a:r>
              <a:rPr lang="ko-KR" altLang="en-US" sz="1200" dirty="0" smtClean="0">
                <a:cs typeface="Arial" pitchFamily="34" charset="0"/>
              </a:rPr>
              <a:t>을 따로 추가하고 싶어서 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en-US" altLang="ko-KR" sz="1200" dirty="0" err="1" smtClean="0">
                <a:cs typeface="Arial" pitchFamily="34" charset="0"/>
              </a:rPr>
              <a:t>pd.to_datetime</a:t>
            </a:r>
            <a:r>
              <a:rPr lang="ko-KR" altLang="en-US" sz="1200" dirty="0" smtClean="0">
                <a:cs typeface="Arial" pitchFamily="34" charset="0"/>
              </a:rPr>
              <a:t>을 통해 </a:t>
            </a:r>
            <a:r>
              <a:rPr lang="en-US" altLang="ko-KR" sz="1200" dirty="0" err="1">
                <a:cs typeface="Arial" pitchFamily="34" charset="0"/>
              </a:rPr>
              <a:t>ListingDate</a:t>
            </a:r>
            <a:r>
              <a:rPr lang="ko-KR" altLang="en-US" sz="1200" dirty="0" smtClean="0">
                <a:cs typeface="Arial" pitchFamily="34" charset="0"/>
              </a:rPr>
              <a:t> 데이터 타입을 먼저 바꾸고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다시 </a:t>
            </a:r>
            <a:r>
              <a:rPr lang="en-US" altLang="ko-KR" sz="1200" dirty="0" err="1" smtClean="0">
                <a:cs typeface="Arial" pitchFamily="34" charset="0"/>
              </a:rPr>
              <a:t>df</a:t>
            </a:r>
            <a:r>
              <a:rPr lang="en-US" altLang="ko-KR" sz="1200" dirty="0" smtClean="0">
                <a:cs typeface="Arial" pitchFamily="34" charset="0"/>
              </a:rPr>
              <a:t>[“</a:t>
            </a:r>
            <a:r>
              <a:rPr lang="en-US" altLang="ko-KR" sz="1200" dirty="0" err="1" smtClean="0">
                <a:cs typeface="Arial" pitchFamily="34" charset="0"/>
              </a:rPr>
              <a:t>ListingDate</a:t>
            </a:r>
            <a:r>
              <a:rPr lang="en-US" altLang="ko-KR" sz="1200" dirty="0" smtClean="0">
                <a:cs typeface="Arial" pitchFamily="34" charset="0"/>
              </a:rPr>
              <a:t>”]</a:t>
            </a:r>
            <a:r>
              <a:rPr lang="ko-KR" altLang="en-US" sz="1200" dirty="0" smtClean="0">
                <a:cs typeface="Arial" pitchFamily="34" charset="0"/>
              </a:rPr>
              <a:t>에  넣고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ListingYear</a:t>
            </a:r>
            <a:r>
              <a:rPr lang="ko-KR" altLang="en-US" sz="1200" dirty="0">
                <a:cs typeface="Arial" pitchFamily="34" charset="0"/>
              </a:rPr>
              <a:t> </a:t>
            </a:r>
            <a:r>
              <a:rPr lang="ko-KR" altLang="en-US" sz="1200" dirty="0" err="1" smtClean="0">
                <a:cs typeface="Arial" pitchFamily="34" charset="0"/>
              </a:rPr>
              <a:t>파생변수를</a:t>
            </a:r>
            <a:r>
              <a:rPr lang="ko-KR" altLang="en-US" sz="1200" dirty="0" smtClean="0">
                <a:cs typeface="Arial" pitchFamily="34" charset="0"/>
              </a:rPr>
              <a:t> 만들어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실행 하면 밑에 </a:t>
            </a:r>
            <a:r>
              <a:rPr lang="ko-KR" altLang="en-US" sz="1200" dirty="0" err="1" smtClean="0">
                <a:cs typeface="Arial" pitchFamily="34" charset="0"/>
              </a:rPr>
              <a:t>처럼</a:t>
            </a:r>
            <a:r>
              <a:rPr lang="ko-KR" altLang="en-US" sz="1200" dirty="0" smtClean="0">
                <a:cs typeface="Arial" pitchFamily="34" charset="0"/>
              </a:rPr>
              <a:t> </a:t>
            </a:r>
            <a:r>
              <a:rPr lang="en-US" altLang="ko-KR" sz="1200" dirty="0" err="1" smtClean="0">
                <a:cs typeface="Arial" pitchFamily="34" charset="0"/>
              </a:rPr>
              <a:t>ListingYear</a:t>
            </a:r>
            <a:r>
              <a:rPr lang="ko-KR" altLang="en-US" sz="1200" dirty="0" smtClean="0">
                <a:cs typeface="Arial" pitchFamily="34" charset="0"/>
              </a:rPr>
              <a:t>변수가 생김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12. Market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별 빈도수 시각화 해보기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국내시장은 코스피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smtClean="0">
                <a:cs typeface="Arial" pitchFamily="34" charset="0"/>
              </a:rPr>
              <a:t>코스닥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err="1" smtClean="0">
                <a:cs typeface="Arial" pitchFamily="34" charset="0"/>
              </a:rPr>
              <a:t>코넥스</a:t>
            </a:r>
            <a:r>
              <a:rPr lang="ko-KR" altLang="en-US" sz="1200" dirty="0" smtClean="0">
                <a:cs typeface="Arial" pitchFamily="34" charset="0"/>
              </a:rPr>
              <a:t> </a:t>
            </a:r>
            <a:r>
              <a:rPr lang="en-US" altLang="ko-KR" sz="1200" dirty="0" smtClean="0">
                <a:cs typeface="Arial" pitchFamily="34" charset="0"/>
              </a:rPr>
              <a:t>3</a:t>
            </a:r>
            <a:r>
              <a:rPr lang="ko-KR" altLang="en-US" sz="1200" dirty="0" smtClean="0">
                <a:cs typeface="Arial" pitchFamily="34" charset="0"/>
              </a:rPr>
              <a:t>시장이 존재한다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ko-KR" altLang="en-US" sz="1200" dirty="0" smtClean="0">
                <a:cs typeface="Arial" pitchFamily="34" charset="0"/>
              </a:rPr>
              <a:t>각각 몇 개의 회사가 존재하는지 빈도수를 구하기 위해 </a:t>
            </a:r>
            <a:r>
              <a:rPr lang="en-US" altLang="ko-KR" sz="1200" dirty="0" err="1" smtClean="0">
                <a:cs typeface="Arial" pitchFamily="34" charset="0"/>
              </a:rPr>
              <a:t>value_count</a:t>
            </a:r>
            <a:r>
              <a:rPr lang="ko-KR" altLang="en-US" sz="1200" dirty="0" smtClean="0">
                <a:cs typeface="Arial" pitchFamily="34" charset="0"/>
              </a:rPr>
              <a:t>사용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94593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1.</a:t>
            </a:r>
            <a:r>
              <a:rPr lang="ko-KR" altLang="en-US" sz="1200" dirty="0" smtClean="0">
                <a:cs typeface="Arial" pitchFamily="34" charset="0"/>
              </a:rPr>
              <a:t>위에서 지역별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smtClean="0">
                <a:cs typeface="Arial" pitchFamily="34" charset="0"/>
              </a:rPr>
              <a:t>연도별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ko-KR" altLang="en-US" sz="1200" dirty="0" smtClean="0">
                <a:cs typeface="Arial" pitchFamily="34" charset="0"/>
              </a:rPr>
              <a:t>데이터를 다 뽑아 냈으니</a:t>
            </a:r>
            <a:r>
              <a:rPr lang="en-US" altLang="ko-KR" sz="1200" dirty="0" smtClean="0">
                <a:cs typeface="Arial" pitchFamily="34" charset="0"/>
              </a:rPr>
              <a:t>, </a:t>
            </a:r>
            <a:r>
              <a:rPr lang="ko-KR" altLang="en-US" sz="1200" dirty="0" smtClean="0">
                <a:cs typeface="Arial" pitchFamily="34" charset="0"/>
              </a:rPr>
              <a:t>시각화 해보기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en-US" altLang="ko-KR" sz="1200" dirty="0" smtClean="0">
                <a:cs typeface="Arial" pitchFamily="34" charset="0"/>
              </a:rPr>
              <a:t>2. </a:t>
            </a:r>
            <a:r>
              <a:rPr lang="ko-KR" altLang="en-US" sz="1200" dirty="0" smtClean="0">
                <a:cs typeface="Arial" pitchFamily="34" charset="0"/>
              </a:rPr>
              <a:t>시각화 전에 </a:t>
            </a:r>
            <a:r>
              <a:rPr lang="ko-KR" altLang="en-US" sz="1200" dirty="0" err="1" smtClean="0">
                <a:cs typeface="Arial" pitchFamily="34" charset="0"/>
              </a:rPr>
              <a:t>폰트설정</a:t>
            </a:r>
            <a:r>
              <a:rPr lang="ko-KR" altLang="en-US" sz="1200" dirty="0" smtClean="0">
                <a:cs typeface="Arial" pitchFamily="34" charset="0"/>
              </a:rPr>
              <a:t> 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20978" y="546500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11.matplotlib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이용해 데이터 시각화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 b="14080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0" b="8570"/>
          <a:stretch>
            <a:fillRect/>
          </a:stretch>
        </p:blipFill>
        <p:spPr>
          <a:xfrm>
            <a:off x="6345676" y="1760402"/>
            <a:ext cx="5317686" cy="4185537"/>
          </a:xfrm>
        </p:spPr>
      </p:pic>
    </p:spTree>
    <p:extLst>
      <p:ext uri="{BB962C8B-B14F-4D97-AF65-F5344CB8AC3E}">
        <p14:creationId xmlns:p14="http://schemas.microsoft.com/office/powerpoint/2010/main" val="21279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14.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주식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Sector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별 빈도수 구하기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위와 같이   </a:t>
            </a:r>
            <a:r>
              <a:rPr lang="en-US" altLang="ko-KR" sz="1200" dirty="0" err="1" smtClean="0">
                <a:cs typeface="Arial" pitchFamily="34" charset="0"/>
              </a:rPr>
              <a:t>value_counts</a:t>
            </a:r>
            <a:r>
              <a:rPr lang="en-US" altLang="ko-KR" sz="1200" dirty="0" smtClean="0">
                <a:cs typeface="Arial" pitchFamily="34" charset="0"/>
              </a:rPr>
              <a:t>()</a:t>
            </a:r>
            <a:r>
              <a:rPr lang="ko-KR" altLang="en-US" sz="1200" dirty="0" smtClean="0">
                <a:cs typeface="Arial" pitchFamily="34" charset="0"/>
              </a:rPr>
              <a:t>를 이용해 섹터 별 개수를 구함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5644740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딱 봐도</a:t>
            </a:r>
            <a:r>
              <a:rPr lang="en-US" altLang="ko-KR" sz="1200" dirty="0" smtClean="0">
                <a:cs typeface="Arial" pitchFamily="34" charset="0"/>
              </a:rPr>
              <a:t> KOSPI</a:t>
            </a:r>
            <a:r>
              <a:rPr lang="ko-KR" altLang="en-US" sz="1200" dirty="0" smtClean="0">
                <a:cs typeface="Arial" pitchFamily="34" charset="0"/>
              </a:rPr>
              <a:t>가 제일 많은걸 알 수 있음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163803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13.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Seaborn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countplot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이용해 빈도수 시각화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17" name="그림 개체 틀 1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1" b="13001"/>
          <a:stretch>
            <a:fillRect/>
          </a:stretch>
        </p:blipFill>
        <p:spPr>
          <a:xfrm>
            <a:off x="6420687" y="1600794"/>
            <a:ext cx="5318125" cy="4186238"/>
          </a:xfrm>
        </p:spPr>
      </p:pic>
      <p:pic>
        <p:nvPicPr>
          <p:cNvPr id="16" name="그림 개체 틀 1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r="6022"/>
          <a:stretch>
            <a:fillRect/>
          </a:stretch>
        </p:blipFill>
        <p:spPr>
          <a:xfrm>
            <a:off x="371597" y="201790"/>
            <a:ext cx="4333875" cy="4893912"/>
          </a:xfrm>
        </p:spPr>
      </p:pic>
    </p:spTree>
    <p:extLst>
      <p:ext uri="{BB962C8B-B14F-4D97-AF65-F5344CB8AC3E}">
        <p14:creationId xmlns:p14="http://schemas.microsoft.com/office/powerpoint/2010/main" val="29930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16.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isin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()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함수를 사용하여 특정 조건의 값 추출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Isin</a:t>
            </a:r>
            <a:r>
              <a:rPr lang="en-US" altLang="ko-KR" sz="1200" dirty="0" smtClean="0">
                <a:cs typeface="Arial" pitchFamily="34" charset="0"/>
              </a:rPr>
              <a:t>()</a:t>
            </a:r>
            <a:r>
              <a:rPr lang="ko-KR" altLang="en-US" sz="1200" dirty="0" smtClean="0">
                <a:cs typeface="Arial" pitchFamily="34" charset="0"/>
              </a:rPr>
              <a:t>써서 </a:t>
            </a:r>
            <a:r>
              <a:rPr lang="en-US" altLang="ko-KR" sz="1200" dirty="0" smtClean="0">
                <a:cs typeface="Arial" pitchFamily="34" charset="0"/>
              </a:rPr>
              <a:t>sector</a:t>
            </a:r>
            <a:r>
              <a:rPr lang="ko-KR" altLang="en-US" sz="1200" dirty="0" smtClean="0">
                <a:cs typeface="Arial" pitchFamily="34" charset="0"/>
              </a:rPr>
              <a:t>에서 개수가 많은 </a:t>
            </a:r>
            <a:r>
              <a:rPr lang="en-US" altLang="ko-KR" sz="1200" dirty="0" smtClean="0">
                <a:cs typeface="Arial" pitchFamily="34" charset="0"/>
              </a:rPr>
              <a:t>30</a:t>
            </a:r>
            <a:r>
              <a:rPr lang="ko-KR" altLang="en-US" sz="1200" dirty="0" smtClean="0">
                <a:cs typeface="Arial" pitchFamily="34" charset="0"/>
              </a:rPr>
              <a:t>개의 </a:t>
            </a:r>
            <a:r>
              <a:rPr lang="en-US" altLang="ko-KR" sz="1200" dirty="0" smtClean="0">
                <a:cs typeface="Arial" pitchFamily="34" charset="0"/>
              </a:rPr>
              <a:t>index</a:t>
            </a:r>
            <a:r>
              <a:rPr lang="ko-KR" altLang="en-US" sz="1200" dirty="0" smtClean="0">
                <a:cs typeface="Arial" pitchFamily="34" charset="0"/>
              </a:rPr>
              <a:t>만 </a:t>
            </a:r>
            <a:r>
              <a:rPr lang="ko-KR" altLang="en-US" sz="1200" dirty="0" err="1" smtClean="0">
                <a:cs typeface="Arial" pitchFamily="34" charset="0"/>
              </a:rPr>
              <a:t>추출해봄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6234944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Sector_count_top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ko-KR" altLang="en-US" sz="1200" dirty="0" smtClean="0">
                <a:cs typeface="Arial" pitchFamily="34" charset="0"/>
              </a:rPr>
              <a:t>으로 변수 생성해서 </a:t>
            </a:r>
            <a:r>
              <a:rPr lang="en-US" altLang="ko-KR" sz="1200" dirty="0" smtClean="0">
                <a:cs typeface="Arial" pitchFamily="34" charset="0"/>
              </a:rPr>
              <a:t>, </a:t>
            </a:r>
            <a:r>
              <a:rPr lang="ko-KR" altLang="en-US" sz="1200" dirty="0" smtClean="0">
                <a:cs typeface="Arial" pitchFamily="34" charset="0"/>
              </a:rPr>
              <a:t>개수 많은 순으로 </a:t>
            </a:r>
            <a:r>
              <a:rPr lang="en-US" altLang="ko-KR" sz="1200" dirty="0" smtClean="0">
                <a:cs typeface="Arial" pitchFamily="34" charset="0"/>
              </a:rPr>
              <a:t>30</a:t>
            </a:r>
            <a:r>
              <a:rPr lang="ko-KR" altLang="en-US" sz="1200" dirty="0" smtClean="0">
                <a:cs typeface="Arial" pitchFamily="34" charset="0"/>
              </a:rPr>
              <a:t>개 뽑아서 넣음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75400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15.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개수가 많은 순으로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30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" b="988"/>
          <a:stretch>
            <a:fillRect/>
          </a:stretch>
        </p:blipFill>
        <p:spPr>
          <a:xfrm>
            <a:off x="253567" y="178227"/>
            <a:ext cx="5318125" cy="5464175"/>
          </a:xfrm>
        </p:spPr>
      </p:pic>
      <p:pic>
        <p:nvPicPr>
          <p:cNvPr id="21" name="그림 개체 틀 20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r="8686"/>
          <a:stretch>
            <a:fillRect/>
          </a:stretch>
        </p:blipFill>
        <p:spPr>
          <a:xfrm>
            <a:off x="6503471" y="1567768"/>
            <a:ext cx="5002096" cy="4442333"/>
          </a:xfrm>
        </p:spPr>
      </p:pic>
    </p:spTree>
    <p:extLst>
      <p:ext uri="{BB962C8B-B14F-4D97-AF65-F5344CB8AC3E}">
        <p14:creationId xmlns:p14="http://schemas.microsoft.com/office/powerpoint/2010/main" val="3464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685679" y="1157807"/>
            <a:ext cx="4750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Seaborn</a:t>
            </a:r>
            <a:r>
              <a:rPr lang="ko-KR" altLang="en-US" sz="1200" dirty="0" smtClean="0">
                <a:cs typeface="Arial" pitchFamily="34" charset="0"/>
              </a:rPr>
              <a:t>의 </a:t>
            </a:r>
            <a:r>
              <a:rPr lang="en-US" altLang="ko-KR" sz="1200" dirty="0" err="1" smtClean="0">
                <a:cs typeface="Arial" pitchFamily="34" charset="0"/>
              </a:rPr>
              <a:t>countplot</a:t>
            </a:r>
            <a:r>
              <a:rPr lang="ko-KR" altLang="en-US" sz="1200" dirty="0" smtClean="0">
                <a:cs typeface="Arial" pitchFamily="34" charset="0"/>
              </a:rPr>
              <a:t>로 </a:t>
            </a:r>
            <a:r>
              <a:rPr lang="en-US" altLang="ko-KR" sz="1200" dirty="0" smtClean="0">
                <a:cs typeface="Arial" pitchFamily="34" charset="0"/>
              </a:rPr>
              <a:t>x</a:t>
            </a:r>
            <a:r>
              <a:rPr lang="ko-KR" altLang="en-US" sz="1200" dirty="0" smtClean="0">
                <a:cs typeface="Arial" pitchFamily="34" charset="0"/>
              </a:rPr>
              <a:t>축을 개수 </a:t>
            </a:r>
            <a:r>
              <a:rPr lang="en-US" altLang="ko-KR" sz="1200" dirty="0" smtClean="0">
                <a:cs typeface="Arial" pitchFamily="34" charset="0"/>
              </a:rPr>
              <a:t>y</a:t>
            </a:r>
            <a:r>
              <a:rPr lang="ko-KR" altLang="en-US" sz="1200" dirty="0" smtClean="0">
                <a:cs typeface="Arial" pitchFamily="34" charset="0"/>
              </a:rPr>
              <a:t>축은 </a:t>
            </a:r>
            <a:r>
              <a:rPr lang="ko-KR" altLang="en-US" sz="1200" dirty="0" err="1" smtClean="0">
                <a:cs typeface="Arial" pitchFamily="34" charset="0"/>
              </a:rPr>
              <a:t>섹터이름</a:t>
            </a:r>
            <a:r>
              <a:rPr lang="ko-KR" altLang="en-US" sz="1200" dirty="0" smtClean="0">
                <a:cs typeface="Arial" pitchFamily="34" charset="0"/>
              </a:rPr>
              <a:t> 을 뽑아 봄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95387" y="626993"/>
            <a:ext cx="76510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17.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국내에 상장된 주식들의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섹터별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빈도수 시각화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!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0262"/>
          <a:stretch>
            <a:fillRect/>
          </a:stretch>
        </p:blipFill>
        <p:spPr>
          <a:xfrm>
            <a:off x="495387" y="1823680"/>
            <a:ext cx="5317686" cy="4185537"/>
          </a:xfrm>
        </p:spPr>
      </p:pic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8429"/>
          <a:stretch>
            <a:fillRect/>
          </a:stretch>
        </p:blipFill>
        <p:spPr>
          <a:xfrm>
            <a:off x="6707563" y="1824567"/>
            <a:ext cx="5318125" cy="41846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6991202" y="1141180"/>
            <a:ext cx="4750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cs typeface="Arial" pitchFamily="34" charset="0"/>
              </a:rPr>
              <a:t>보기좋게</a:t>
            </a:r>
            <a:r>
              <a:rPr lang="ko-KR" altLang="en-US" sz="1200" dirty="0" smtClean="0">
                <a:cs typeface="Arial" pitchFamily="34" charset="0"/>
              </a:rPr>
              <a:t> 빈도수가 </a:t>
            </a:r>
            <a:r>
              <a:rPr lang="ko-KR" altLang="en-US" sz="1200" dirty="0" err="1" smtClean="0">
                <a:cs typeface="Arial" pitchFamily="34" charset="0"/>
              </a:rPr>
              <a:t>많은순으로</a:t>
            </a:r>
            <a:r>
              <a:rPr lang="ko-KR" altLang="en-US" sz="1200" dirty="0" smtClean="0">
                <a:cs typeface="Arial" pitchFamily="34" charset="0"/>
              </a:rPr>
              <a:t> 정렬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19.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산업별로 정렬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Isin</a:t>
            </a:r>
            <a:r>
              <a:rPr lang="en-US" altLang="ko-KR" sz="1200" dirty="0" smtClean="0">
                <a:cs typeface="Arial" pitchFamily="34" charset="0"/>
              </a:rPr>
              <a:t>()</a:t>
            </a:r>
            <a:r>
              <a:rPr lang="ko-KR" altLang="en-US" sz="1200" dirty="0" smtClean="0">
                <a:cs typeface="Arial" pitchFamily="34" charset="0"/>
              </a:rPr>
              <a:t>써서 산업별에서 개수가 많은 </a:t>
            </a:r>
            <a:r>
              <a:rPr lang="en-US" altLang="ko-KR" sz="1200" dirty="0" smtClean="0">
                <a:cs typeface="Arial" pitchFamily="34" charset="0"/>
              </a:rPr>
              <a:t>30</a:t>
            </a:r>
            <a:r>
              <a:rPr lang="ko-KR" altLang="en-US" sz="1200" dirty="0" smtClean="0">
                <a:cs typeface="Arial" pitchFamily="34" charset="0"/>
              </a:rPr>
              <a:t>개의 </a:t>
            </a:r>
            <a:r>
              <a:rPr lang="en-US" altLang="ko-KR" sz="1200" dirty="0" smtClean="0">
                <a:cs typeface="Arial" pitchFamily="34" charset="0"/>
              </a:rPr>
              <a:t>index</a:t>
            </a:r>
            <a:r>
              <a:rPr lang="ko-KR" altLang="en-US" sz="1200" dirty="0" smtClean="0">
                <a:cs typeface="Arial" pitchFamily="34" charset="0"/>
              </a:rPr>
              <a:t>만 </a:t>
            </a:r>
            <a:r>
              <a:rPr lang="ko-KR" altLang="en-US" sz="1200" dirty="0" err="1" smtClean="0">
                <a:cs typeface="Arial" pitchFamily="34" charset="0"/>
              </a:rPr>
              <a:t>추출해봄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6234944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산업별 빈도수 구해서 제일 많은 순으로 정렬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75400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18.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산업별 빈도수 구함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 b="8265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r="8735"/>
          <a:stretch>
            <a:fillRect/>
          </a:stretch>
        </p:blipFill>
        <p:spPr>
          <a:xfrm>
            <a:off x="6242858" y="2133600"/>
            <a:ext cx="5644342" cy="4186238"/>
          </a:xfrm>
        </p:spPr>
      </p:pic>
    </p:spTree>
    <p:extLst>
      <p:ext uri="{BB962C8B-B14F-4D97-AF65-F5344CB8AC3E}">
        <p14:creationId xmlns:p14="http://schemas.microsoft.com/office/powerpoint/2010/main" val="4595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19.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지역별로 빈도수 구함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앞에 산업과 똑같이 구함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en-US" altLang="ko-KR" sz="1200" dirty="0" err="1" smtClean="0">
                <a:cs typeface="Arial" pitchFamily="34" charset="0"/>
              </a:rPr>
              <a:t>Isin</a:t>
            </a:r>
            <a:r>
              <a:rPr lang="en-US" altLang="ko-KR" sz="1200" dirty="0" smtClean="0">
                <a:cs typeface="Arial" pitchFamily="34" charset="0"/>
              </a:rPr>
              <a:t>()</a:t>
            </a:r>
            <a:r>
              <a:rPr lang="ko-KR" altLang="en-US" sz="1200" dirty="0" smtClean="0">
                <a:cs typeface="Arial" pitchFamily="34" charset="0"/>
              </a:rPr>
              <a:t>써서 산업별에서 개수가 많은 </a:t>
            </a:r>
            <a:r>
              <a:rPr lang="en-US" altLang="ko-KR" sz="1200" dirty="0" smtClean="0">
                <a:cs typeface="Arial" pitchFamily="34" charset="0"/>
              </a:rPr>
              <a:t>30</a:t>
            </a:r>
            <a:r>
              <a:rPr lang="ko-KR" altLang="en-US" sz="1200" dirty="0" smtClean="0">
                <a:cs typeface="Arial" pitchFamily="34" charset="0"/>
              </a:rPr>
              <a:t>개의 </a:t>
            </a:r>
            <a:r>
              <a:rPr lang="en-US" altLang="ko-KR" sz="1200" dirty="0" smtClean="0">
                <a:cs typeface="Arial" pitchFamily="34" charset="0"/>
              </a:rPr>
              <a:t>index</a:t>
            </a:r>
            <a:r>
              <a:rPr lang="ko-KR" altLang="en-US" sz="1200" dirty="0" smtClean="0">
                <a:cs typeface="Arial" pitchFamily="34" charset="0"/>
              </a:rPr>
              <a:t>만 </a:t>
            </a:r>
            <a:r>
              <a:rPr lang="ko-KR" altLang="en-US" sz="1200" dirty="0" err="1" smtClean="0">
                <a:cs typeface="Arial" pitchFamily="34" charset="0"/>
              </a:rPr>
              <a:t>추출해봄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6234944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산업별 빈도수 구해서 제일 많은 순으로 정렬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75400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18.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산업별 빈도수 구함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6523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" r="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4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21.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마켓별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지역별 빈도수 시각화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08668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Hue</a:t>
            </a:r>
            <a:r>
              <a:rPr lang="ko-KR" altLang="en-US" sz="1200" dirty="0" smtClean="0">
                <a:cs typeface="Arial" pitchFamily="34" charset="0"/>
              </a:rPr>
              <a:t>를 써서 범주형 데이터에서 </a:t>
            </a:r>
            <a:r>
              <a:rPr lang="ko-KR" altLang="en-US" sz="1200" dirty="0" err="1" smtClean="0">
                <a:cs typeface="Arial" pitchFamily="34" charset="0"/>
              </a:rPr>
              <a:t>색깔별로</a:t>
            </a:r>
            <a:r>
              <a:rPr lang="ko-KR" altLang="en-US" sz="1200" dirty="0" smtClean="0">
                <a:cs typeface="Arial" pitchFamily="34" charset="0"/>
              </a:rPr>
              <a:t> 시각화 해줌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en-US" altLang="ko-KR" sz="1200" dirty="0" smtClean="0">
                <a:cs typeface="Arial" pitchFamily="34" charset="0"/>
              </a:rPr>
              <a:t>X</a:t>
            </a:r>
            <a:r>
              <a:rPr lang="ko-KR" altLang="en-US" sz="1200" dirty="0" smtClean="0">
                <a:cs typeface="Arial" pitchFamily="34" charset="0"/>
              </a:rPr>
              <a:t>축에 지역을 하면 너무  글자수가 많아서 </a:t>
            </a:r>
            <a:r>
              <a:rPr lang="en-US" altLang="ko-KR" sz="1200" dirty="0" smtClean="0">
                <a:cs typeface="Arial" pitchFamily="34" charset="0"/>
              </a:rPr>
              <a:t>y</a:t>
            </a:r>
            <a:r>
              <a:rPr lang="ko-KR" altLang="en-US" sz="1200" dirty="0" smtClean="0">
                <a:cs typeface="Arial" pitchFamily="34" charset="0"/>
              </a:rPr>
              <a:t>축으로 </a:t>
            </a:r>
            <a:r>
              <a:rPr lang="ko-KR" altLang="en-US" sz="1200" dirty="0" err="1" smtClean="0">
                <a:cs typeface="Arial" pitchFamily="34" charset="0"/>
              </a:rPr>
              <a:t>바꿔줌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6234944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코스피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smtClean="0">
                <a:cs typeface="Arial" pitchFamily="34" charset="0"/>
              </a:rPr>
              <a:t>코스닥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err="1" smtClean="0">
                <a:cs typeface="Arial" pitchFamily="34" charset="0"/>
              </a:rPr>
              <a:t>코넥스에</a:t>
            </a:r>
            <a:r>
              <a:rPr lang="ko-KR" altLang="en-US" sz="1200" dirty="0" smtClean="0">
                <a:cs typeface="Arial" pitchFamily="34" charset="0"/>
              </a:rPr>
              <a:t> 따른 지역별 상장된 회사 빈도수 구함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75400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20.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시장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+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지역별로 빈도수 구함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 r="5163"/>
          <a:stretch>
            <a:fillRect/>
          </a:stretch>
        </p:blipFill>
        <p:spPr/>
      </p:pic>
      <p:pic>
        <p:nvPicPr>
          <p:cNvPr id="11" name="그림 개체 틀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r="3358"/>
          <a:stretch>
            <a:fillRect/>
          </a:stretch>
        </p:blipFill>
        <p:spPr>
          <a:xfrm>
            <a:off x="262630" y="544136"/>
            <a:ext cx="5905413" cy="4667943"/>
          </a:xfrm>
        </p:spPr>
      </p:pic>
    </p:spTree>
    <p:extLst>
      <p:ext uri="{BB962C8B-B14F-4D97-AF65-F5344CB8AC3E}">
        <p14:creationId xmlns:p14="http://schemas.microsoft.com/office/powerpoint/2010/main" val="25426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222789" y="1815304"/>
            <a:ext cx="6377419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한국거래소에 상장된 주식 분석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1070828"/>
              <a:chOff x="6751979" y="1666120"/>
              <a:chExt cx="4526164" cy="107082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-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한국거래소에서 제공하는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CSV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파일로 분석</a:t>
                </a:r>
                <a:endParaRPr lang="en-US" altLang="ko-KR" sz="1200" dirty="0" smtClean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-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국내에 상장된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모든 종목의 </a:t>
                </a:r>
                <a:r>
                  <a:rPr lang="en-US" altLang="ko-KR" sz="1200" dirty="0" err="1" smtClean="0">
                    <a:solidFill>
                      <a:schemeClr val="bg1"/>
                    </a:solidFill>
                    <a:cs typeface="Arial" pitchFamily="34" charset="0"/>
                  </a:rPr>
                  <a:t>per,pbr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을 통해 종목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  <a:cs typeface="Arial" pitchFamily="34" charset="0"/>
                  </a:rPr>
                  <a:t>뽑아보기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.</a:t>
                </a:r>
                <a:endParaRPr lang="en-US" altLang="ko-KR" sz="1200" dirty="0" smtClean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한국거래소에 상장된 </a:t>
                </a:r>
                <a:r>
                  <a:rPr lang="ko-KR" altLang="en-US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시세 분석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892094" y="3019055"/>
              <a:ext cx="4718643" cy="808867"/>
              <a:chOff x="6740657" y="453241"/>
              <a:chExt cx="4519014" cy="80886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40657" y="985109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-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앞선 분석을 통한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22</a:t>
                </a:r>
                <a:r>
                  <a:rPr lang="ko-KR" altLang="en-US" sz="1200" dirty="0" smtClean="0">
                    <a:solidFill>
                      <a:schemeClr val="bg1"/>
                    </a:solidFill>
                    <a:cs typeface="Arial" pitchFamily="34" charset="0"/>
                  </a:rPr>
                  <a:t>년에 올라갈 유망 직종 뽑아 보기</a:t>
                </a:r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453241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2022</a:t>
                </a:r>
                <a:r>
                  <a:rPr lang="ko-KR" altLang="en-US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년 유망 종목 뽑아보기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Table of 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7198E-A196-4A48-A05D-D321491ED281}"/>
              </a:ext>
            </a:extLst>
          </p:cNvPr>
          <p:cNvSpPr txBox="1"/>
          <p:nvPr/>
        </p:nvSpPr>
        <p:spPr>
          <a:xfrm>
            <a:off x="6371140" y="2342082"/>
            <a:ext cx="52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한국거래소에서 제공하는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CSV 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파일로 분석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주식시장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지역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섹터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연도 별 등 다양한 데이터분석 및 시각화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F95DDF-9AF8-4AF7-867B-79BCE192BEEE}"/>
              </a:ext>
            </a:extLst>
          </p:cNvPr>
          <p:cNvSpPr txBox="1"/>
          <p:nvPr/>
        </p:nvSpPr>
        <p:spPr>
          <a:xfrm>
            <a:off x="6348311" y="5313152"/>
            <a:ext cx="522494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2700" b="1" dirty="0" err="1" smtClean="0">
                <a:solidFill>
                  <a:schemeClr val="bg1"/>
                </a:solidFill>
                <a:cs typeface="Arial" pitchFamily="34" charset="0"/>
              </a:rPr>
              <a:t>보완사항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21.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마켓별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연도별 빈도수 시각화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08668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Hue</a:t>
            </a:r>
            <a:r>
              <a:rPr lang="ko-KR" altLang="en-US" sz="1200" dirty="0" smtClean="0">
                <a:cs typeface="Arial" pitchFamily="34" charset="0"/>
              </a:rPr>
              <a:t>를 써서 범주형 데이터에서 </a:t>
            </a:r>
            <a:r>
              <a:rPr lang="ko-KR" altLang="en-US" sz="1200" dirty="0" err="1" smtClean="0">
                <a:cs typeface="Arial" pitchFamily="34" charset="0"/>
              </a:rPr>
              <a:t>색깔별로</a:t>
            </a:r>
            <a:r>
              <a:rPr lang="ko-KR" altLang="en-US" sz="1200" dirty="0" smtClean="0">
                <a:cs typeface="Arial" pitchFamily="34" charset="0"/>
              </a:rPr>
              <a:t> 시각화 해줌</a:t>
            </a:r>
            <a:r>
              <a:rPr lang="en-US" altLang="ko-KR" sz="1200" dirty="0" smtClean="0">
                <a:cs typeface="Arial" pitchFamily="34" charset="0"/>
              </a:rPr>
              <a:t>.</a:t>
            </a:r>
          </a:p>
          <a:p>
            <a:r>
              <a:rPr lang="en-US" altLang="ko-KR" sz="1200" dirty="0" smtClean="0">
                <a:cs typeface="Arial" pitchFamily="34" charset="0"/>
              </a:rPr>
              <a:t>X</a:t>
            </a:r>
            <a:r>
              <a:rPr lang="ko-KR" altLang="en-US" sz="1200" dirty="0" smtClean="0">
                <a:cs typeface="Arial" pitchFamily="34" charset="0"/>
              </a:rPr>
              <a:t>축에 연도를 세로로 해서 </a:t>
            </a:r>
            <a:r>
              <a:rPr lang="ko-KR" altLang="en-US" sz="1200" dirty="0" err="1" smtClean="0">
                <a:cs typeface="Arial" pitchFamily="34" charset="0"/>
              </a:rPr>
              <a:t>잘보이게</a:t>
            </a:r>
            <a:r>
              <a:rPr lang="ko-KR" altLang="en-US" sz="1200" dirty="0" smtClean="0">
                <a:cs typeface="Arial" pitchFamily="34" charset="0"/>
              </a:rPr>
              <a:t> 정렬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451952" y="6234944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코스피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smtClean="0">
                <a:cs typeface="Arial" pitchFamily="34" charset="0"/>
              </a:rPr>
              <a:t>코스닥</a:t>
            </a:r>
            <a:r>
              <a:rPr lang="en-US" altLang="ko-KR" sz="1200" dirty="0" smtClean="0">
                <a:cs typeface="Arial" pitchFamily="34" charset="0"/>
              </a:rPr>
              <a:t>,</a:t>
            </a:r>
            <a:r>
              <a:rPr lang="ko-KR" altLang="en-US" sz="1200" dirty="0" err="1" smtClean="0">
                <a:cs typeface="Arial" pitchFamily="34" charset="0"/>
              </a:rPr>
              <a:t>코넥스에</a:t>
            </a:r>
            <a:r>
              <a:rPr lang="ko-KR" altLang="en-US" sz="1200" dirty="0" smtClean="0">
                <a:cs typeface="Arial" pitchFamily="34" charset="0"/>
              </a:rPr>
              <a:t> 따른 연도별 상장된 회사 빈도수 구함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75400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20.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시장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+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연도별로 빈도수 구함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r="7845"/>
          <a:stretch>
            <a:fillRect/>
          </a:stretch>
        </p:blipFill>
        <p:spPr/>
      </p:pic>
      <p:pic>
        <p:nvPicPr>
          <p:cNvPr id="6" name="그림 개체 틀 5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r="5843"/>
          <a:stretch>
            <a:fillRect/>
          </a:stretch>
        </p:blipFill>
        <p:spPr>
          <a:xfrm>
            <a:off x="528638" y="552451"/>
            <a:ext cx="5622780" cy="4443498"/>
          </a:xfrm>
        </p:spPr>
      </p:pic>
    </p:spTree>
    <p:extLst>
      <p:ext uri="{BB962C8B-B14F-4D97-AF65-F5344CB8AC3E}">
        <p14:creationId xmlns:p14="http://schemas.microsoft.com/office/powerpoint/2010/main" val="12850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23. 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61550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22. 2018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년에 상장한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,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서울특별시에 소재한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코스피종목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찾아봄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>
            <a:fillRect/>
          </a:stretch>
        </p:blipFill>
        <p:spPr>
          <a:xfrm>
            <a:off x="528638" y="551833"/>
            <a:ext cx="5317686" cy="5026007"/>
          </a:xfr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91" y="1637472"/>
            <a:ext cx="5860256" cy="45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25.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라이브러리를 통해 일별 시세 불러옴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 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44292" y="561550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24. 2018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년에 상장한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,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서울특별시에 소재한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코스피종목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찾아봄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8" y="908225"/>
            <a:ext cx="5724374" cy="42564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87" y="1390355"/>
            <a:ext cx="5717825" cy="40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27.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삼성전자를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94416" y="4870180"/>
            <a:ext cx="531768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26.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기존에 저장했던 국내주식정보가 있는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csv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과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라이브러리를 통해 종목별 시세를 같이 사용해서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종목별 시세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" y="347328"/>
            <a:ext cx="5275252" cy="438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78" y="1238597"/>
            <a:ext cx="5707970" cy="50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29.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종목명으로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종목코드를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찾는 법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94416" y="4870181"/>
            <a:ext cx="531768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28.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라이브러리로 시세를 뽑고 싶으면 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해당종목의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종목코드를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넣어야 해서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종목코드만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4" y="1238596"/>
            <a:ext cx="5973009" cy="3359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44" y="1094500"/>
            <a:ext cx="5154603" cy="5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31.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삼성전자의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21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년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종목시세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뽑아보기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69478" y="5554503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30.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종목명으로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일별 시세까지 같이 불러오기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8" y="394448"/>
            <a:ext cx="4399993" cy="4725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49" y="1147156"/>
            <a:ext cx="4531807" cy="51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33.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subplots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94416" y="5147180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32.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삼성전자의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일별시세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시각화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6" y="412994"/>
            <a:ext cx="4930415" cy="4217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33" y="1316632"/>
            <a:ext cx="5618372" cy="48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35.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secondary_y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통해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축 그래프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77700" y="592689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34.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삼성전자의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일별시세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 히스토그램 시각화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4" y="417145"/>
            <a:ext cx="5558732" cy="5509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76" y="1895301"/>
            <a:ext cx="5594793" cy="4605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Close(</a:t>
            </a:r>
            <a:r>
              <a:rPr lang="ko-KR" altLang="en-US" sz="1200" dirty="0" smtClean="0">
                <a:cs typeface="Arial" pitchFamily="34" charset="0"/>
              </a:rPr>
              <a:t>종가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와 </a:t>
            </a:r>
            <a:r>
              <a:rPr lang="en-US" altLang="ko-KR" sz="1200" dirty="0" smtClean="0">
                <a:cs typeface="Arial" pitchFamily="34" charset="0"/>
              </a:rPr>
              <a:t>volume(</a:t>
            </a:r>
            <a:r>
              <a:rPr lang="ko-KR" altLang="en-US" sz="1200" dirty="0" smtClean="0">
                <a:cs typeface="Arial" pitchFamily="34" charset="0"/>
              </a:rPr>
              <a:t>거래량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의 격차가 커 </a:t>
            </a:r>
            <a:r>
              <a:rPr lang="en-US" altLang="ko-KR" sz="1200" dirty="0" smtClean="0">
                <a:cs typeface="Arial" pitchFamily="34" charset="0"/>
              </a:rPr>
              <a:t>y</a:t>
            </a:r>
            <a:r>
              <a:rPr lang="ko-KR" altLang="en-US" sz="1200" dirty="0" smtClean="0">
                <a:cs typeface="Arial" pitchFamily="34" charset="0"/>
              </a:rPr>
              <a:t>축을 거래량으로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en-US" altLang="ko-KR" sz="1200" dirty="0" err="1" smtClean="0">
                <a:cs typeface="Arial" pitchFamily="34" charset="0"/>
              </a:rPr>
              <a:t>Secondary_y</a:t>
            </a:r>
            <a:r>
              <a:rPr lang="ko-KR" altLang="en-US" sz="1200" dirty="0" smtClean="0">
                <a:cs typeface="Arial" pitchFamily="34" charset="0"/>
              </a:rPr>
              <a:t>로 거래량으로 두고 그래프 표시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3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EC1724-94F0-4238-BADD-D17EE3762B1C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Bent-Up Arrow 129">
            <a:extLst>
              <a:ext uri="{FF2B5EF4-FFF2-40B4-BE49-F238E27FC236}">
                <a16:creationId xmlns:a16="http://schemas.microsoft.com/office/drawing/2014/main" id="{EE2CBB61-04A1-41CA-B4D6-62F8AA262437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D4DB-96D4-4FB6-82D8-D71C2F53006D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>
            <a:extLst>
              <a:ext uri="{FF2B5EF4-FFF2-40B4-BE49-F238E27FC236}">
                <a16:creationId xmlns:a16="http://schemas.microsoft.com/office/drawing/2014/main" id="{00C2867C-564F-4E0F-8BAF-A55653CD0B30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2858A6-39C9-43F4-A38B-8E5C2AF7995C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>
            <a:extLst>
              <a:ext uri="{FF2B5EF4-FFF2-40B4-BE49-F238E27FC236}">
                <a16:creationId xmlns:a16="http://schemas.microsoft.com/office/drawing/2014/main" id="{0B8310E3-9A8C-45A6-9F39-0543014E3EF4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6" name="Group 109">
            <a:extLst>
              <a:ext uri="{FF2B5EF4-FFF2-40B4-BE49-F238E27FC236}">
                <a16:creationId xmlns:a16="http://schemas.microsoft.com/office/drawing/2014/main" id="{DA3F1845-E881-430B-AAE1-960FC6FAD292}"/>
              </a:ext>
            </a:extLst>
          </p:cNvPr>
          <p:cNvGrpSpPr/>
          <p:nvPr/>
        </p:nvGrpSpPr>
        <p:grpSpPr>
          <a:xfrm>
            <a:off x="8151421" y="2298896"/>
            <a:ext cx="1592588" cy="688606"/>
            <a:chOff x="3233964" y="1964137"/>
            <a:chExt cx="1410044" cy="5634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FA67A0-FDA2-48AF-84B4-B4282687700F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3C7A44-440D-409F-B306-F33F1ACD1CE1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sp>
        <p:nvSpPr>
          <p:cNvPr id="45" name="Rectangle 130">
            <a:extLst>
              <a:ext uri="{FF2B5EF4-FFF2-40B4-BE49-F238E27FC236}">
                <a16:creationId xmlns:a16="http://schemas.microsoft.com/office/drawing/2014/main" id="{D1AE95FE-A1FB-4772-932F-1E95AE57B828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Graphic 46">
            <a:extLst>
              <a:ext uri="{FF2B5EF4-FFF2-40B4-BE49-F238E27FC236}">
                <a16:creationId xmlns:a16="http://schemas.microsoft.com/office/drawing/2014/main" id="{B5F13551-57AD-47A1-A7DD-F30ECAA4CC6D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1" name="그림 개체 틀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>
          <a:xfrm>
            <a:off x="7467523" y="557233"/>
            <a:ext cx="4621631" cy="24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37.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로 저평가 되어있는 주식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뽑아보기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69635" y="5430950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36.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이번엔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krx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한국거래소에 주식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per,pbr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등 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정보가 들어있는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csv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파일 저장 후 불러옴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Close(</a:t>
            </a:r>
            <a:r>
              <a:rPr lang="ko-KR" altLang="en-US" sz="1200" dirty="0" smtClean="0">
                <a:cs typeface="Arial" pitchFamily="34" charset="0"/>
              </a:rPr>
              <a:t>종가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와 </a:t>
            </a:r>
            <a:r>
              <a:rPr lang="en-US" altLang="ko-KR" sz="1200" dirty="0" smtClean="0">
                <a:cs typeface="Arial" pitchFamily="34" charset="0"/>
              </a:rPr>
              <a:t>volume(</a:t>
            </a:r>
            <a:r>
              <a:rPr lang="ko-KR" altLang="en-US" sz="1200" dirty="0" smtClean="0">
                <a:cs typeface="Arial" pitchFamily="34" charset="0"/>
              </a:rPr>
              <a:t>거래량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의 격차가 커 </a:t>
            </a:r>
            <a:r>
              <a:rPr lang="en-US" altLang="ko-KR" sz="1200" dirty="0" smtClean="0">
                <a:cs typeface="Arial" pitchFamily="34" charset="0"/>
              </a:rPr>
              <a:t>y</a:t>
            </a:r>
            <a:r>
              <a:rPr lang="ko-KR" altLang="en-US" sz="1200" dirty="0" smtClean="0">
                <a:cs typeface="Arial" pitchFamily="34" charset="0"/>
              </a:rPr>
              <a:t>축을 거래량으로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en-US" altLang="ko-KR" sz="1200" dirty="0" err="1" smtClean="0">
                <a:cs typeface="Arial" pitchFamily="34" charset="0"/>
              </a:rPr>
              <a:t>Secondary_y</a:t>
            </a:r>
            <a:r>
              <a:rPr lang="ko-KR" altLang="en-US" sz="1200" dirty="0" smtClean="0">
                <a:cs typeface="Arial" pitchFamily="34" charset="0"/>
              </a:rPr>
              <a:t>로 거래량으로 두고 그래프 표시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5" y="515809"/>
            <a:ext cx="5676121" cy="4953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21" y="1733454"/>
            <a:ext cx="5300326" cy="47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6</a:t>
            </a:r>
            <a:r>
              <a:rPr lang="ko-KR" altLang="en-US" dirty="0" smtClean="0"/>
              <a:t>조</a:t>
            </a:r>
            <a:r>
              <a:rPr lang="en-US" dirty="0" smtClean="0"/>
              <a:t> </a:t>
            </a:r>
            <a:r>
              <a:rPr lang="en-US" dirty="0"/>
              <a:t>Team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1047280" y="463660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</a:t>
            </a:r>
            <a:r>
              <a:rPr lang="en-US" altLang="ko-KR" sz="1200" dirty="0" smtClean="0">
                <a:solidFill>
                  <a:schemeClr val="bg1"/>
                </a:solidFill>
              </a:rPr>
              <a:t>90%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1041947" y="5064464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1036614" y="5492320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1031281" y="592017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843717"/>
              </p:ext>
            </p:extLst>
          </p:nvPr>
        </p:nvGraphicFramePr>
        <p:xfrm>
          <a:off x="7292383" y="202652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9551745" y="2570333"/>
            <a:ext cx="2344981" cy="920637"/>
            <a:chOff x="7848856" y="4058120"/>
            <a:chExt cx="1006205" cy="920637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pandas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seaborn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Finance-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datareader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matplotlib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353927" y="165734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Library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553871" y="165734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team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553871" y="1986438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신채연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-ETF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553871" y="2673833"/>
            <a:ext cx="3183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이종훈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주식분석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553871" y="3361229"/>
            <a:ext cx="3183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공인배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유망종목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뽑아오기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-PT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39. 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가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으로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69635" y="5569449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38. 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작은 종목 뽑기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4" y="509429"/>
            <a:ext cx="5660967" cy="44283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62" y="1869386"/>
            <a:ext cx="5796114" cy="39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41. Close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가져오기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69635" y="5569449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40. 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가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낮은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종목명만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8" y="456043"/>
            <a:ext cx="4825572" cy="468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16" y="1232546"/>
            <a:ext cx="6128305" cy="470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1508726" y="515311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42. 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가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낮은 종목들의 종가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(close)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그래프 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" y="1134395"/>
            <a:ext cx="10956607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44.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Pbr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0.5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작은 종목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뽑아보기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69635" y="5569449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43.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이번엔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pbr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로 종목을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뽑아봄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8" y="425580"/>
            <a:ext cx="5775555" cy="4944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4" y="1391487"/>
            <a:ext cx="5536412" cy="45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46.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종목명이랑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종목코드만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따로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빼봄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24639" y="5246362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45. Per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가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3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작고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pbr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이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0.5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보다 작은 종목 추리기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5" y="409020"/>
            <a:ext cx="6002373" cy="4911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68" y="1075147"/>
            <a:ext cx="5948329" cy="46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212672" y="445945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48.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per&amp;pbr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상위 종목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plot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으로 시각화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399948" y="5717370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47.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pd.concat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()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으로 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종목명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합치기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2" y="355272"/>
            <a:ext cx="5120442" cy="5131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25" y="917273"/>
            <a:ext cx="6219442" cy="55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50. subplots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로 각각 표시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524639" y="4922803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49.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시작점이 달라 보기 어려워 시작점 맞추기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194887"/>
            <a:ext cx="6164318" cy="46431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55" y="1064658"/>
            <a:ext cx="5386713" cy="551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55118" y="5325387"/>
            <a:ext cx="531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시작점이 다르기 때문에 시간에 따른 변화를 보기 쉽지 않아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시작점을 </a:t>
            </a:r>
            <a:r>
              <a:rPr lang="en-US" altLang="ko-KR" sz="1200" dirty="0" smtClean="0">
                <a:cs typeface="Arial" pitchFamily="34" charset="0"/>
              </a:rPr>
              <a:t>0</a:t>
            </a:r>
            <a:r>
              <a:rPr lang="ko-KR" altLang="en-US" sz="1200" dirty="0" smtClean="0">
                <a:cs typeface="Arial" pitchFamily="34" charset="0"/>
              </a:rPr>
              <a:t>으로 동일하게 맞추고 시간에 따른 수익률을 보기 위해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첫번째 행</a:t>
            </a:r>
            <a:r>
              <a:rPr lang="en-US" altLang="ko-KR" sz="1200" dirty="0" smtClean="0">
                <a:cs typeface="Arial" pitchFamily="34" charset="0"/>
              </a:rPr>
              <a:t>(row)</a:t>
            </a:r>
            <a:r>
              <a:rPr lang="ko-KR" altLang="en-US" sz="1200" dirty="0" smtClean="0">
                <a:cs typeface="Arial" pitchFamily="34" charset="0"/>
              </a:rPr>
              <a:t>을 모든 행</a:t>
            </a:r>
            <a:r>
              <a:rPr lang="en-US" altLang="ko-KR" sz="1200" dirty="0" smtClean="0">
                <a:cs typeface="Arial" pitchFamily="34" charset="0"/>
              </a:rPr>
              <a:t>(row)</a:t>
            </a:r>
            <a:r>
              <a:rPr lang="ko-KR" altLang="en-US" sz="1200" dirty="0" smtClean="0">
                <a:cs typeface="Arial" pitchFamily="34" charset="0"/>
              </a:rPr>
              <a:t>을 나누고 </a:t>
            </a:r>
            <a:r>
              <a:rPr lang="en-US" altLang="ko-KR" sz="1200" dirty="0" smtClean="0">
                <a:cs typeface="Arial" pitchFamily="34" charset="0"/>
              </a:rPr>
              <a:t>1.0</a:t>
            </a:r>
            <a:r>
              <a:rPr lang="ko-KR" altLang="en-US" sz="1200" dirty="0" smtClean="0">
                <a:cs typeface="Arial" pitchFamily="34" charset="0"/>
              </a:rPr>
              <a:t>을 </a:t>
            </a:r>
            <a:r>
              <a:rPr lang="ko-KR" altLang="en-US" sz="1200" dirty="0" err="1" smtClean="0">
                <a:cs typeface="Arial" pitchFamily="34" charset="0"/>
              </a:rPr>
              <a:t>빼줌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9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211370" y="4818060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51.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per&amp;pbr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로 추린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22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년 올라갈 종목들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359672" y="5267198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Per&amp;pbr</a:t>
            </a:r>
            <a:r>
              <a:rPr lang="ko-KR" altLang="en-US" sz="1200" dirty="0" smtClean="0">
                <a:cs typeface="Arial" pitchFamily="34" charset="0"/>
              </a:rPr>
              <a:t>로 추린 </a:t>
            </a:r>
            <a:r>
              <a:rPr lang="en-US" altLang="ko-KR" sz="1200" dirty="0" smtClean="0">
                <a:cs typeface="Arial" pitchFamily="34" charset="0"/>
              </a:rPr>
              <a:t>22</a:t>
            </a:r>
            <a:r>
              <a:rPr lang="ko-KR" altLang="en-US" sz="1200" dirty="0" smtClean="0">
                <a:cs typeface="Arial" pitchFamily="34" charset="0"/>
              </a:rPr>
              <a:t>년에 올라갈 저평가 고수익 종목</a:t>
            </a:r>
            <a:r>
              <a:rPr lang="en-US" altLang="ko-KR" sz="1200" dirty="0" smtClean="0">
                <a:cs typeface="Arial" pitchFamily="34" charset="0"/>
              </a:rPr>
              <a:t>!!!!!!!!!!!!!!!!!!!!!!!!!!!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2" y="334987"/>
            <a:ext cx="5002037" cy="43450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307" y="237201"/>
            <a:ext cx="6943210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그림 개체 틀 2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4162"/>
          <a:stretch>
            <a:fillRect/>
          </a:stretch>
        </p:blipFill>
        <p:spPr/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889177" y="3035734"/>
            <a:ext cx="44134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결    론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889177" y="4050119"/>
            <a:ext cx="441344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Pbr,per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를 통해 저평가 고수익 종목을 추렸지만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국내주식은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안하는게 좋다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281948" y="49403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err="1" smtClean="0">
                <a:solidFill>
                  <a:schemeClr val="bg1"/>
                </a:solidFill>
                <a:cs typeface="Arial" pitchFamily="34" charset="0"/>
              </a:rPr>
              <a:t>보완사항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7E6C3-47DF-40C2-A7D8-DB01FD01C5EB}"/>
              </a:ext>
            </a:extLst>
          </p:cNvPr>
          <p:cNvSpPr txBox="1"/>
          <p:nvPr/>
        </p:nvSpPr>
        <p:spPr>
          <a:xfrm>
            <a:off x="5281948" y="1417364"/>
            <a:ext cx="619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국내에 상장된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etf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도 분석은 하였지만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기존의 </a:t>
            </a:r>
            <a:r>
              <a:rPr lang="ko-KR" altLang="en-US" sz="1200" dirty="0" err="1" smtClean="0">
                <a:solidFill>
                  <a:schemeClr val="bg1"/>
                </a:solidFill>
                <a:cs typeface="Arial" pitchFamily="34" charset="0"/>
              </a:rPr>
              <a:t>주식분석과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비슷하고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  <a:cs typeface="Arial" pitchFamily="34" charset="0"/>
              </a:rPr>
              <a:t>국내주식과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접점이 없는 관계로 분석에 넣지 않았음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cs typeface="Arial" pitchFamily="34" charset="0"/>
              </a:rPr>
              <a:t>시계열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예측은 기존의 주식 라이브러리로 시세를 받아왔지만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라이브러리 오류로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인한 예측이 불가해 다른 방법을 </a:t>
            </a:r>
            <a:r>
              <a:rPr lang="ko-KR" altLang="en-US" sz="1200" dirty="0" err="1" smtClean="0">
                <a:solidFill>
                  <a:schemeClr val="bg1"/>
                </a:solidFill>
                <a:cs typeface="Arial" pitchFamily="34" charset="0"/>
              </a:rPr>
              <a:t>찾아볼것임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5281948" y="2248361"/>
            <a:ext cx="6801582" cy="3829820"/>
            <a:chOff x="4811298" y="2340694"/>
            <a:chExt cx="6801582" cy="38298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298" y="2508217"/>
              <a:ext cx="6377491" cy="3662297"/>
            </a:xfrm>
            <a:prstGeom prst="rect">
              <a:avLst/>
            </a:prstGeom>
          </p:spPr>
        </p:pic>
        <p:sp>
          <p:nvSpPr>
            <p:cNvPr id="84" name="Freeform: Shape 3">
              <a:extLst>
                <a:ext uri="{FF2B5EF4-FFF2-40B4-BE49-F238E27FC236}">
                  <a16:creationId xmlns:a16="http://schemas.microsoft.com/office/drawing/2014/main" id="{E394C74A-A214-4915-AC11-554B5A31EEF1}"/>
                </a:ext>
              </a:extLst>
            </p:cNvPr>
            <p:cNvSpPr/>
            <p:nvPr/>
          </p:nvSpPr>
          <p:spPr>
            <a:xfrm>
              <a:off x="8779822" y="2340694"/>
              <a:ext cx="2833058" cy="1157545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54453"/>
            <a:ext cx="56540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dirty="0"/>
              <a:t>Intention of the plan</a:t>
            </a:r>
            <a:endParaRPr lang="ko-KR" altLang="en-US" sz="4800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3B8E55D-E94B-45F1-9196-DAFA8796993B}"/>
              </a:ext>
            </a:extLst>
          </p:cNvPr>
          <p:cNvSpPr txBox="1"/>
          <p:nvPr/>
        </p:nvSpPr>
        <p:spPr>
          <a:xfrm>
            <a:off x="269121" y="1455946"/>
            <a:ext cx="5992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주식 투자자는 앞으로 두 가지 부류로 나뉠 것입니다</a:t>
            </a:r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  <a:p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Python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을 쓸 줄 아는 자 </a:t>
            </a:r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VS 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모르는 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자</a:t>
            </a:r>
            <a:endParaRPr lang="ko-KR" altLang="en-US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20A905-3ADA-47CD-B273-9231281A6972}"/>
              </a:ext>
            </a:extLst>
          </p:cNvPr>
          <p:cNvSpPr/>
          <p:nvPr/>
        </p:nvSpPr>
        <p:spPr>
          <a:xfrm flipH="1">
            <a:off x="8428540" y="1562101"/>
            <a:ext cx="45719" cy="4738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3B8E55D-E94B-45F1-9196-DAFA8796993B}"/>
              </a:ext>
            </a:extLst>
          </p:cNvPr>
          <p:cNvSpPr txBox="1"/>
          <p:nvPr/>
        </p:nvSpPr>
        <p:spPr>
          <a:xfrm>
            <a:off x="8549937" y="1897533"/>
            <a:ext cx="34820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주식 데이터분석을 선택한 이유는</a:t>
            </a:r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Pandas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라는 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라이브러리가 </a:t>
            </a:r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한 </a:t>
            </a:r>
            <a:r>
              <a:rPr lang="ko-KR" altLang="en-US" dirty="0" err="1" smtClean="0">
                <a:solidFill>
                  <a:schemeClr val="accent3"/>
                </a:solidFill>
                <a:cs typeface="Arial" pitchFamily="34" charset="0"/>
              </a:rPr>
              <a:t>몫했다고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볼 수 있음</a:t>
            </a:r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  <a:p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또한 본래 금융 데이터를 손쉽게 다루기 위해서 만들어진 만큼</a:t>
            </a:r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,</a:t>
            </a:r>
          </a:p>
          <a:p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ko-KR" altLang="en-US" dirty="0" smtClean="0">
                <a:solidFill>
                  <a:schemeClr val="accent3"/>
                </a:solidFill>
                <a:cs typeface="Arial" pitchFamily="34" charset="0"/>
              </a:rPr>
              <a:t>현존하는 그 어떤 툴보다도 금융 데이터 분석에 최적화 된 라이브러리임</a:t>
            </a:r>
            <a:r>
              <a:rPr lang="en-US" altLang="ko-KR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</a:p>
          <a:p>
            <a:endParaRPr lang="en-US" altLang="ko-KR" dirty="0" smtClean="0">
              <a:solidFill>
                <a:schemeClr val="accent3"/>
              </a:solidFill>
              <a:cs typeface="Arial" pitchFamily="34" charset="0"/>
            </a:endParaRPr>
          </a:p>
          <a:p>
            <a:endParaRPr lang="ko-KR" altLang="en-US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75046" y="2570733"/>
            <a:ext cx="1607390" cy="523220"/>
            <a:chOff x="1704484" y="1766707"/>
            <a:chExt cx="1038452" cy="5232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기획의도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607390" cy="1077218"/>
            <a:chOff x="1704484" y="1766707"/>
            <a:chExt cx="1038452" cy="1077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Window10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Anaconda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Jupyter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notebook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개발환경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523220"/>
            <a:chOff x="1704484" y="1766707"/>
            <a:chExt cx="1038452" cy="5232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개발언어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261884"/>
            <a:chOff x="1704484" y="1766707"/>
            <a:chExt cx="1038452" cy="12618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전처리 및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시각화를 통한 데이터분석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실력향상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기대효과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81876"/>
            <a:ext cx="70541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01.</a:t>
            </a:r>
            <a:r>
              <a:rPr lang="ko-KR" altLang="en-US" sz="2000" b="1" dirty="0" smtClean="0">
                <a:solidFill>
                  <a:schemeClr val="bg1"/>
                </a:solidFill>
                <a:cs typeface="Arial" pitchFamily="34" charset="0"/>
              </a:rPr>
              <a:t>한국거래소에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상장된 주식 분석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r="8784"/>
          <a:stretch>
            <a:fillRect/>
          </a:stretch>
        </p:blipFill>
        <p:spPr>
          <a:xfrm>
            <a:off x="528638" y="551833"/>
            <a:ext cx="5317686" cy="47516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2.Csv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파일로 저장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Financedatareader</a:t>
            </a:r>
            <a:r>
              <a:rPr lang="ko-KR" altLang="en-US" sz="1200" dirty="0" smtClean="0">
                <a:cs typeface="Arial" pitchFamily="34" charset="0"/>
              </a:rPr>
              <a:t>로 불러온 데이터는 한번씩  오류가 나기때문에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ko-KR" altLang="en-US" sz="1200" dirty="0" smtClean="0">
                <a:cs typeface="Arial" pitchFamily="34" charset="0"/>
              </a:rPr>
              <a:t>안전하게 </a:t>
            </a:r>
            <a:r>
              <a:rPr lang="en-US" altLang="ko-KR" sz="1200" dirty="0" smtClean="0">
                <a:cs typeface="Arial" pitchFamily="34" charset="0"/>
              </a:rPr>
              <a:t>csv</a:t>
            </a:r>
            <a:r>
              <a:rPr lang="ko-KR" altLang="en-US" sz="1200" dirty="0" smtClean="0">
                <a:cs typeface="Arial" pitchFamily="34" charset="0"/>
              </a:rPr>
              <a:t>파일로 저장해서 불러옴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945939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cs typeface="Arial" pitchFamily="34" charset="0"/>
              </a:rPr>
              <a:t>FinanceDataReader</a:t>
            </a:r>
            <a:r>
              <a:rPr lang="en-US" altLang="ko-KR" sz="1200" dirty="0" smtClean="0">
                <a:cs typeface="Arial" pitchFamily="34" charset="0"/>
              </a:rPr>
              <a:t> </a:t>
            </a:r>
            <a:r>
              <a:rPr lang="ko-KR" altLang="en-US" sz="1200" dirty="0" err="1" smtClean="0">
                <a:cs typeface="Arial" pitchFamily="34" charset="0"/>
              </a:rPr>
              <a:t>라이브러를</a:t>
            </a:r>
            <a:r>
              <a:rPr lang="ko-KR" altLang="en-US" sz="1200" dirty="0" smtClean="0">
                <a:cs typeface="Arial" pitchFamily="34" charset="0"/>
              </a:rPr>
              <a:t> 통해 국내 </a:t>
            </a:r>
            <a:r>
              <a:rPr lang="en-US" altLang="ko-KR" sz="1200" dirty="0" err="1" smtClean="0">
                <a:cs typeface="Arial" pitchFamily="34" charset="0"/>
              </a:rPr>
              <a:t>krx</a:t>
            </a:r>
            <a:r>
              <a:rPr lang="en-US" altLang="ko-KR" sz="1200" dirty="0" smtClean="0">
                <a:cs typeface="Arial" pitchFamily="34" charset="0"/>
              </a:rPr>
              <a:t>(</a:t>
            </a:r>
            <a:r>
              <a:rPr lang="ko-KR" altLang="en-US" sz="1200" dirty="0" smtClean="0">
                <a:cs typeface="Arial" pitchFamily="34" charset="0"/>
              </a:rPr>
              <a:t>한국거래소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에 있는 국내 주식정보를 </a:t>
            </a:r>
            <a:r>
              <a:rPr lang="ko-KR" altLang="en-US" sz="1200" dirty="0" err="1" smtClean="0">
                <a:cs typeface="Arial" pitchFamily="34" charset="0"/>
              </a:rPr>
              <a:t>받아옴</a:t>
            </a:r>
            <a:r>
              <a:rPr lang="en-US" altLang="ko-KR" sz="1200" dirty="0" smtClean="0">
                <a:cs typeface="Arial" pitchFamily="34" charset="0"/>
              </a:rPr>
              <a:t>. </a:t>
            </a:r>
            <a:r>
              <a:rPr lang="ko-KR" altLang="en-US" sz="1200" dirty="0" smtClean="0">
                <a:cs typeface="Arial" pitchFamily="34" charset="0"/>
              </a:rPr>
              <a:t>한국거래소에 들어가도 똑같은 데이터가 있음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r="9965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20978" y="546500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1.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라이브러리로 국내주식정보 불러옴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49863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4.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데이터 정보 중에 필요한 </a:t>
            </a:r>
            <a:r>
              <a:rPr lang="en-US" altLang="ko-KR" b="1" dirty="0" err="1" smtClean="0">
                <a:solidFill>
                  <a:schemeClr val="accent3"/>
                </a:solidFill>
                <a:cs typeface="Arial" pitchFamily="34" charset="0"/>
              </a:rPr>
              <a:t>symbol,name</a:t>
            </a:r>
            <a:endParaRPr lang="en-US" altLang="ko-KR" b="1" dirty="0" smtClean="0">
              <a:solidFill>
                <a:schemeClr val="accent3"/>
              </a:solidFill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   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만 뽑아내기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18935" y="5897710"/>
            <a:ext cx="53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cs typeface="Arial" pitchFamily="34" charset="0"/>
              </a:rPr>
              <a:t>데이터 정보에서 </a:t>
            </a:r>
            <a:r>
              <a:rPr lang="en-US" altLang="ko-KR" sz="1200" dirty="0" smtClean="0">
                <a:cs typeface="Arial" pitchFamily="34" charset="0"/>
              </a:rPr>
              <a:t>Symbol</a:t>
            </a:r>
            <a:r>
              <a:rPr lang="ko-KR" altLang="en-US" sz="1200" dirty="0" smtClean="0">
                <a:cs typeface="Arial" pitchFamily="34" charset="0"/>
              </a:rPr>
              <a:t>에 </a:t>
            </a:r>
            <a:r>
              <a:rPr lang="en-US" altLang="ko-KR" sz="1200" dirty="0" smtClean="0">
                <a:cs typeface="Arial" pitchFamily="34" charset="0"/>
              </a:rPr>
              <a:t>0</a:t>
            </a:r>
            <a:r>
              <a:rPr lang="ko-KR" altLang="en-US" sz="1200" dirty="0" smtClean="0">
                <a:cs typeface="Arial" pitchFamily="34" charset="0"/>
              </a:rPr>
              <a:t>이 누락되면 종목 코드가 바뀌기 때문에</a:t>
            </a:r>
            <a:endParaRPr lang="en-US" altLang="ko-KR" sz="1200" dirty="0" smtClean="0">
              <a:cs typeface="Arial" pitchFamily="34" charset="0"/>
            </a:endParaRPr>
          </a:p>
          <a:p>
            <a:r>
              <a:rPr lang="en-US" altLang="ko-KR" sz="1200" dirty="0" smtClean="0">
                <a:cs typeface="Arial" pitchFamily="34" charset="0"/>
              </a:rPr>
              <a:t>Symbol</a:t>
            </a:r>
            <a:r>
              <a:rPr lang="ko-KR" altLang="en-US" sz="1200" dirty="0" smtClean="0">
                <a:cs typeface="Arial" pitchFamily="34" charset="0"/>
              </a:rPr>
              <a:t>타입을 </a:t>
            </a:r>
            <a:r>
              <a:rPr lang="en-US" altLang="ko-KR" sz="1200" dirty="0" smtClean="0">
                <a:cs typeface="Arial" pitchFamily="34" charset="0"/>
              </a:rPr>
              <a:t>object</a:t>
            </a:r>
            <a:r>
              <a:rPr lang="ko-KR" altLang="en-US" sz="1200" dirty="0" smtClean="0">
                <a:cs typeface="Arial" pitchFamily="34" charset="0"/>
              </a:rPr>
              <a:t>로 해줌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410870" y="546500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국내주식시장 데이터분석 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3" b="17863"/>
          <a:stretch>
            <a:fillRect/>
          </a:stretch>
        </p:blipFill>
        <p:spPr>
          <a:xfrm>
            <a:off x="6345676" y="1464131"/>
            <a:ext cx="5317686" cy="4185537"/>
          </a:xfr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6" y="99018"/>
            <a:ext cx="5514590" cy="53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637137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6.</a:t>
            </a:r>
            <a:r>
              <a:rPr lang="ko-KR" altLang="en-US" b="1" dirty="0" err="1" smtClean="0">
                <a:solidFill>
                  <a:schemeClr val="accent3"/>
                </a:solidFill>
                <a:cs typeface="Arial" pitchFamily="34" charset="0"/>
              </a:rPr>
              <a:t>시장별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 상장회사 데이터분석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Market</a:t>
            </a:r>
            <a:r>
              <a:rPr lang="ko-KR" altLang="en-US" sz="1200" dirty="0" smtClean="0">
                <a:cs typeface="Arial" pitchFamily="34" charset="0"/>
              </a:rPr>
              <a:t>이 코스피에 사장된 회사만 </a:t>
            </a:r>
            <a:r>
              <a:rPr lang="ko-KR" altLang="en-US" sz="1200" dirty="0" err="1" smtClean="0">
                <a:cs typeface="Arial" pitchFamily="34" charset="0"/>
              </a:rPr>
              <a:t>뽑아보기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995816"/>
            <a:ext cx="531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cs typeface="Arial" pitchFamily="34" charset="0"/>
              </a:rPr>
              <a:t>Region(</a:t>
            </a:r>
            <a:r>
              <a:rPr lang="ko-KR" altLang="en-US" sz="1200" dirty="0" smtClean="0">
                <a:cs typeface="Arial" pitchFamily="34" charset="0"/>
              </a:rPr>
              <a:t>지역</a:t>
            </a:r>
            <a:r>
              <a:rPr lang="en-US" altLang="ko-KR" sz="1200" dirty="0" smtClean="0">
                <a:cs typeface="Arial" pitchFamily="34" charset="0"/>
              </a:rPr>
              <a:t>)</a:t>
            </a:r>
            <a:r>
              <a:rPr lang="ko-KR" altLang="en-US" sz="1200" dirty="0" smtClean="0">
                <a:cs typeface="Arial" pitchFamily="34" charset="0"/>
              </a:rPr>
              <a:t>이 서울특별시에 상장된 회사 </a:t>
            </a:r>
            <a:r>
              <a:rPr lang="ko-KR" altLang="en-US" sz="1200" dirty="0" err="1" smtClean="0">
                <a:cs typeface="Arial" pitchFamily="34" charset="0"/>
              </a:rPr>
              <a:t>뽑아보기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20978" y="5465002"/>
            <a:ext cx="5317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cs typeface="Arial" pitchFamily="34" charset="0"/>
              </a:rPr>
              <a:t>5.</a:t>
            </a:r>
            <a:r>
              <a:rPr lang="ko-KR" altLang="en-US" b="1" dirty="0" smtClean="0">
                <a:solidFill>
                  <a:schemeClr val="accent3"/>
                </a:solidFill>
                <a:cs typeface="Arial" pitchFamily="34" charset="0"/>
              </a:rPr>
              <a:t>지역별 상장회사 데이터 분석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3" b="23563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14937"/>
          <a:stretch>
            <a:fillRect/>
          </a:stretch>
        </p:blipFill>
        <p:spPr>
          <a:xfrm>
            <a:off x="6345676" y="1810279"/>
            <a:ext cx="5317686" cy="4185537"/>
          </a:xfrm>
        </p:spPr>
      </p:pic>
    </p:spTree>
    <p:extLst>
      <p:ext uri="{BB962C8B-B14F-4D97-AF65-F5344CB8AC3E}">
        <p14:creationId xmlns:p14="http://schemas.microsoft.com/office/powerpoint/2010/main" val="8476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8296</TotalTime>
  <Words>1107</Words>
  <Application>Microsoft Office PowerPoint</Application>
  <PresentationFormat>와이드스크린</PresentationFormat>
  <Paragraphs>178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Arial Unicode MS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YJ</cp:lastModifiedBy>
  <cp:revision>156</cp:revision>
  <dcterms:created xsi:type="dcterms:W3CDTF">2018-04-24T17:14:44Z</dcterms:created>
  <dcterms:modified xsi:type="dcterms:W3CDTF">2022-03-10T06:48:33Z</dcterms:modified>
</cp:coreProperties>
</file>